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9520" autoAdjust="0"/>
  </p:normalViewPr>
  <p:slideViewPr>
    <p:cSldViewPr snapToGrid="0" showGuides="1">
      <p:cViewPr varScale="1">
        <p:scale>
          <a:sx n="54" d="100"/>
          <a:sy n="54" d="100"/>
        </p:scale>
        <p:origin x="1296" y="66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D4D8E-76C2-4212-9342-316AA1FB8E64}" type="datetimeFigureOut">
              <a:rPr lang="en-US" smtClean="0"/>
              <a:t>1/17/2017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34E13A-D420-4DAD-8F20-7F5021DB50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424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today I’d like to introduce you to new a web-based coding environment named </a:t>
            </a:r>
            <a:r>
              <a:rPr lang="en-US" dirty="0" err="1"/>
              <a:t>BlockPy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BlockPy</a:t>
            </a:r>
            <a:r>
              <a:rPr lang="en-US" dirty="0"/>
              <a:t> is a free, open-source project to make it easier for people to learn how to program in Python. </a:t>
            </a:r>
            <a:r>
              <a:rPr lang="en-US" dirty="0" err="1"/>
              <a:t>BlockPy</a:t>
            </a:r>
            <a:r>
              <a:rPr lang="en-US" dirty="0"/>
              <a:t> has a number of powerful features that scaffold learners into more mature environments.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34E13A-D420-4DAD-8F20-7F5021DB50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62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this video, I am going to review a number of the most interesting features of </a:t>
            </a:r>
            <a:r>
              <a:rPr lang="en-US" dirty="0" err="1"/>
              <a:t>BlockPy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First, we’ll look at the dual block/text interface. Then, we’ll check out </a:t>
            </a:r>
            <a:r>
              <a:rPr lang="en-US" dirty="0" err="1"/>
              <a:t>BlockPy’s</a:t>
            </a:r>
            <a:r>
              <a:rPr lang="en-US" dirty="0"/>
              <a:t> Python execution system named Skulpt. Then we’ll take a look at the integrated Data Science features incorporated in the platform. Finally, we’ll see how the platform can be used to assign practice problems to students with guided feedback.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34E13A-D420-4DAD-8F20-7F5021DB50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90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we first visit the public </a:t>
            </a:r>
            <a:r>
              <a:rPr lang="en-US" dirty="0" err="1"/>
              <a:t>BlockPy</a:t>
            </a:r>
            <a:r>
              <a:rPr lang="en-US" dirty="0"/>
              <a:t> website, we can see the main interface. At the top, we are presented with a problem introduction. Directly below that, we see a conventional output console (named the Printer) and an area to receive Feedback on our program. Then, we have a simple toolbar above the main program canvas.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34E13A-D420-4DAD-8F20-7F5021DB50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14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biggest and most obvious features of </a:t>
            </a:r>
            <a:r>
              <a:rPr lang="en-US" dirty="0" err="1"/>
              <a:t>BlockPy</a:t>
            </a:r>
            <a:r>
              <a:rPr lang="en-US" dirty="0"/>
              <a:t> is the dual block/text interface. At any time, users can switch freely between blocks, text, or a split view. Anything you do in one side immediately updates the other. Think of the block interface as just another way to write real Python code. </a:t>
            </a:r>
          </a:p>
          <a:p>
            <a:endParaRPr lang="en-US" dirty="0"/>
          </a:p>
          <a:p>
            <a:r>
              <a:rPr lang="en-US" dirty="0" err="1"/>
              <a:t>BlockPy’s</a:t>
            </a:r>
            <a:r>
              <a:rPr lang="en-US" dirty="0"/>
              <a:t> block interface is based on the Google </a:t>
            </a:r>
            <a:r>
              <a:rPr lang="en-US" dirty="0" err="1"/>
              <a:t>Blockly</a:t>
            </a:r>
            <a:r>
              <a:rPr lang="en-US" dirty="0"/>
              <a:t> library. Blocks are accessible from the flyout menu on the left. Blocks can be dragged onto the canvas and snapped together, just like in Scratch or </a:t>
            </a:r>
            <a:r>
              <a:rPr lang="en-US" dirty="0" err="1"/>
              <a:t>PencilCode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In the text side, the Python code features conventional syntax highlighting and formatting.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34E13A-D420-4DAD-8F20-7F5021DB503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430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BlockPy</a:t>
            </a:r>
            <a:r>
              <a:rPr lang="en-US" dirty="0"/>
              <a:t> is built on Skulpt, a JavaScript library for executing Python code directly in the browser. This means that </a:t>
            </a:r>
            <a:r>
              <a:rPr lang="en-US" dirty="0" err="1"/>
              <a:t>BlockPy</a:t>
            </a:r>
            <a:r>
              <a:rPr lang="en-US" dirty="0"/>
              <a:t> works entirely locally within a user’s browser, with no server required to run their code.</a:t>
            </a:r>
          </a:p>
          <a:p>
            <a:endParaRPr lang="en-US" dirty="0"/>
          </a:p>
          <a:p>
            <a:r>
              <a:rPr lang="en-US" dirty="0"/>
              <a:t>Skulpt features a full implementation of the Python language, including many standard libraries.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34E13A-D420-4DAD-8F20-7F5021DB503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912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BlockPy</a:t>
            </a:r>
            <a:r>
              <a:rPr lang="en-US" dirty="0"/>
              <a:t> was originally created so that students could learn programming in the context of basic data science. Therefore, we’ve extended Skulpt to include some basic data science functionality.</a:t>
            </a:r>
          </a:p>
          <a:p>
            <a:endParaRPr lang="en-US" dirty="0"/>
          </a:p>
          <a:p>
            <a:r>
              <a:rPr lang="en-US" dirty="0"/>
              <a:t>The first major addition are new plotting capabilities. You can make histograms, line plots, and scatter plots quickly and easily. These graphs can be downloaded right from your browser.</a:t>
            </a:r>
          </a:p>
          <a:p>
            <a:endParaRPr lang="en-US" dirty="0"/>
          </a:p>
          <a:p>
            <a:r>
              <a:rPr lang="en-US" dirty="0"/>
              <a:t>The next major addition is a direct connection to the CORGIS dataset project through special data blocks. After a dataset is imported, a new block becomes available that makes it easy to access real-world data.</a:t>
            </a:r>
          </a:p>
          <a:p>
            <a:endParaRPr lang="en-US" dirty="0"/>
          </a:p>
          <a:p>
            <a:r>
              <a:rPr lang="en-US" dirty="0"/>
              <a:t>These two features make it very easy for novices to get started working with data science questions.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34E13A-D420-4DAD-8F20-7F5021DB50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50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final major feature we’ll look at in this video is the guided feedback.</a:t>
            </a:r>
          </a:p>
          <a:p>
            <a:endParaRPr lang="en-US" dirty="0"/>
          </a:p>
          <a:p>
            <a:r>
              <a:rPr lang="en-US" dirty="0"/>
              <a:t>Instructors can create assignments in </a:t>
            </a:r>
            <a:r>
              <a:rPr lang="en-US" dirty="0" err="1"/>
              <a:t>BlockPy</a:t>
            </a:r>
            <a:r>
              <a:rPr lang="en-US" dirty="0"/>
              <a:t> with guided feedback. In this problem, I am supposed to write a for-loop to compute the sum of a list of numbers. As I iterate on my solution, running the code gives me feedback. Here, it suggests that I might have failed to initialize my summation variable; after fixing that, it suggests I have computed the length instead of the sum. In a later video, we’ll discuss the instructor interface for designing guided feedback.</a:t>
            </a:r>
          </a:p>
          <a:p>
            <a:endParaRPr lang="en-US" dirty="0"/>
          </a:p>
          <a:p>
            <a:r>
              <a:rPr lang="en-US" dirty="0" err="1"/>
              <a:t>BlockPy</a:t>
            </a:r>
            <a:r>
              <a:rPr lang="en-US" dirty="0"/>
              <a:t> also incorporates a static program analyzer that can optionally enforce basic requirements on the student code. In this example, I have written a program that defines a variable and then never uses it. The feedback tells me that an Algorithm Error occurred.  This analyzer correctly handles simple loops and branches. Although unsuitable for large-scale programs, these simple constraints can prevent students from making mistakes in basic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34E13A-D420-4DAD-8F20-7F5021DB50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618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just some of the features in </a:t>
            </a:r>
            <a:r>
              <a:rPr lang="en-US" dirty="0" err="1"/>
              <a:t>BlockPy</a:t>
            </a:r>
            <a:r>
              <a:rPr lang="en-US" dirty="0"/>
              <a:t>. I </a:t>
            </a:r>
            <a:r>
              <a:rPr lang="en-US"/>
              <a:t>hope you will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34E13A-D420-4DAD-8F20-7F5021DB50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27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034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52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43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710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76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33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05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83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143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3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548EB-9C4F-4E5D-9A88-E5F216479026}" type="datetimeFigureOut">
              <a:rPr lang="en-US" smtClean="0"/>
              <a:t>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6BDC2-AB48-4D77-AA57-E2E39F8B86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932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BlockPy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Dual Block/Text Programming Environment for Python</a:t>
            </a:r>
          </a:p>
        </p:txBody>
      </p:sp>
    </p:spTree>
    <p:extLst>
      <p:ext uri="{BB962C8B-B14F-4D97-AF65-F5344CB8AC3E}">
        <p14:creationId xmlns:p14="http://schemas.microsoft.com/office/powerpoint/2010/main" val="60378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</a:t>
            </a:r>
            <a:r>
              <a:rPr lang="en-US" dirty="0" err="1"/>
              <a:t>BlockPy</a:t>
            </a:r>
            <a:r>
              <a:rPr lang="en-US" dirty="0"/>
              <a:t> Features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Dual Block/Text Interface</a:t>
            </a:r>
          </a:p>
          <a:p>
            <a:r>
              <a:rPr lang="en-US" dirty="0"/>
              <a:t>Client-side Python execution</a:t>
            </a:r>
            <a:endParaRPr lang="en-US" dirty="0"/>
          </a:p>
          <a:p>
            <a:r>
              <a:rPr lang="en-US" dirty="0"/>
              <a:t>Data Science Tools</a:t>
            </a:r>
            <a:endParaRPr lang="en-US" dirty="0"/>
          </a:p>
          <a:p>
            <a:r>
              <a:rPr lang="en-US" dirty="0"/>
              <a:t>Guided Practice Problems</a:t>
            </a:r>
          </a:p>
        </p:txBody>
      </p:sp>
    </p:spTree>
    <p:extLst>
      <p:ext uri="{BB962C8B-B14F-4D97-AF65-F5344CB8AC3E}">
        <p14:creationId xmlns:p14="http://schemas.microsoft.com/office/powerpoint/2010/main" val="307324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BlockPy</a:t>
            </a:r>
            <a:r>
              <a:rPr lang="en-US" dirty="0"/>
              <a:t>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69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 Block/Text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65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Client-side Python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866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6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Guided 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53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257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21079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1650" y="419100"/>
            <a:ext cx="8648700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6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1672</TotalTime>
  <Words>698</Words>
  <Application>Microsoft Office PowerPoint</Application>
  <PresentationFormat>Widescreen</PresentationFormat>
  <Paragraphs>47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BlockPy</vt:lpstr>
      <vt:lpstr>Major BlockPy Features</vt:lpstr>
      <vt:lpstr>BlockPy Overview</vt:lpstr>
      <vt:lpstr>Dual Block/Text</vt:lpstr>
      <vt:lpstr>Client-side Python Execution</vt:lpstr>
      <vt:lpstr>Data Science Tools</vt:lpstr>
      <vt:lpstr>Guided Feedback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acbart</dc:creator>
  <cp:lastModifiedBy>acbart</cp:lastModifiedBy>
  <cp:revision>6</cp:revision>
  <dcterms:created xsi:type="dcterms:W3CDTF">2017-01-16T07:24:02Z</dcterms:created>
  <dcterms:modified xsi:type="dcterms:W3CDTF">2017-01-17T11:16:05Z</dcterms:modified>
</cp:coreProperties>
</file>

<file path=docProps/thumbnail.jpeg>
</file>